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63" r:id="rId13"/>
    <p:sldId id="265" r:id="rId14"/>
    <p:sldId id="266" r:id="rId15"/>
  </p:sldIdLst>
  <p:sldSz cx="9144000" cy="5143500" type="screen16x9"/>
  <p:notesSz cx="6858000" cy="9144000"/>
  <p:embeddedFontLst>
    <p:embeddedFont>
      <p:font typeface="Rubik" panose="020B0604020202020204" charset="-79"/>
      <p:regular r:id="rId17"/>
      <p:bold r:id="rId18"/>
      <p:italic r:id="rId19"/>
      <p:boldItalic r:id="rId20"/>
    </p:embeddedFont>
    <p:embeddedFont>
      <p:font typeface="Rubik Light" panose="020B0604020202020204" charset="-79"/>
      <p:regular r:id="rId21"/>
      <p:bold r:id="rId22"/>
      <p:italic r:id="rId23"/>
      <p:boldItalic r:id="rId24"/>
    </p:embeddedFont>
    <p:embeddedFont>
      <p:font typeface="Rubik Medium" panose="020B0604020202020204" charset="-79"/>
      <p:regular r:id="rId25"/>
      <p:bold r:id="rId26"/>
      <p:italic r:id="rId27"/>
      <p:boldItalic r:id="rId28"/>
    </p:embeddedFont>
    <p:embeddedFont>
      <p:font typeface="Rubik SemiBold" panose="020B0604020202020204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95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25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9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12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56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x5v_Zbsql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hyperlink" Target="https://lookerstudio.google.com/reporting/82957fd3-208f-4703-8c5f-e0fc70d97c95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Sx5v_Zbsqls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Sx5v_Zbsqls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Sx5v_Zbsql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Sx5v_Zbsq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596200"/>
            <a:ext cx="6239100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Kimia </a:t>
            </a:r>
            <a:r>
              <a:rPr lang="en-US" sz="24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Performance Analytics</a:t>
            </a:r>
            <a:endParaRPr lang="en-US" sz="24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2888025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Muchammad Farchan F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">
            <a:extLst>
              <a:ext uri="{FF2B5EF4-FFF2-40B4-BE49-F238E27FC236}">
                <a16:creationId xmlns:a16="http://schemas.microsoft.com/office/drawing/2014/main" id="{0EEBC6AB-D95C-3324-7A4D-E8F764E85CD2}"/>
              </a:ext>
            </a:extLst>
          </p:cNvPr>
          <p:cNvSpPr txBox="1"/>
          <p:nvPr/>
        </p:nvSpPr>
        <p:spPr>
          <a:xfrm>
            <a:off x="517900" y="1961586"/>
            <a:ext cx="62391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1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Business Year 2020-2023</a:t>
            </a:r>
            <a:endParaRPr lang="en-US" sz="16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57;p1">
            <a:extLst>
              <a:ext uri="{FF2B5EF4-FFF2-40B4-BE49-F238E27FC236}">
                <a16:creationId xmlns:a16="http://schemas.microsoft.com/office/drawing/2014/main" id="{B9DBB8EF-5D2D-6E57-C269-4DC806681838}"/>
              </a:ext>
            </a:extLst>
          </p:cNvPr>
          <p:cNvSpPr txBox="1"/>
          <p:nvPr/>
        </p:nvSpPr>
        <p:spPr>
          <a:xfrm>
            <a:off x="517900" y="3293863"/>
            <a:ext cx="7289100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</a:t>
            </a:r>
            <a:endParaRPr sz="16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Sintax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7F844-9D5E-5665-5CE4-7BDA96CB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360" r="31703" b="23201"/>
          <a:stretch/>
        </p:blipFill>
        <p:spPr>
          <a:xfrm>
            <a:off x="426498" y="1980611"/>
            <a:ext cx="6152996" cy="1543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2F65A-EBA4-6224-9CFC-A14AE1FEBB30}"/>
              </a:ext>
            </a:extLst>
          </p:cNvPr>
          <p:cNvSpPr txBox="1"/>
          <p:nvPr/>
        </p:nvSpPr>
        <p:spPr>
          <a:xfrm>
            <a:off x="426498" y="1104601"/>
            <a:ext cx="8291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sql</a:t>
            </a:r>
            <a:r>
              <a:rPr lang="en-US" dirty="0"/>
              <a:t> query below serves to calculate the profit obtained (converted into </a:t>
            </a:r>
            <a:r>
              <a:rPr lang="en-US" dirty="0" err="1"/>
              <a:t>nett_profit</a:t>
            </a:r>
            <a:r>
              <a:rPr lang="en-US" dirty="0"/>
              <a:t> attribute) and the addition of the rating attribute which is converted into </a:t>
            </a:r>
            <a:r>
              <a:rPr lang="en-US" dirty="0" err="1"/>
              <a:t>rating_transaksi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0ECC-945E-1F98-5BCD-0BB5FC4A4434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3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Sintax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F65A-EBA4-6224-9CFC-A14AE1FEBB30}"/>
              </a:ext>
            </a:extLst>
          </p:cNvPr>
          <p:cNvSpPr txBox="1"/>
          <p:nvPr/>
        </p:nvSpPr>
        <p:spPr>
          <a:xfrm>
            <a:off x="426498" y="1104601"/>
            <a:ext cx="82910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section specifies the tables to join (</a:t>
            </a:r>
            <a:r>
              <a:rPr lang="en-US" dirty="0" err="1"/>
              <a:t>kf_final_transaction</a:t>
            </a:r>
            <a:r>
              <a:rPr lang="en-US" dirty="0"/>
              <a:t>, </a:t>
            </a:r>
            <a:r>
              <a:rPr lang="en-US" dirty="0" err="1"/>
              <a:t>kf_kantor_cabang</a:t>
            </a:r>
            <a:r>
              <a:rPr lang="en-US" dirty="0"/>
              <a:t>, and </a:t>
            </a:r>
            <a:r>
              <a:rPr lang="en-US" dirty="0" err="1"/>
              <a:t>kf_product</a:t>
            </a:r>
            <a:r>
              <a:rPr lang="en-US" dirty="0"/>
              <a:t>) and the conditions for joining them. It joins </a:t>
            </a:r>
            <a:r>
              <a:rPr lang="en-US" dirty="0" err="1"/>
              <a:t>kf_final_transaction</a:t>
            </a:r>
            <a:r>
              <a:rPr lang="en-US" dirty="0"/>
              <a:t> with </a:t>
            </a:r>
            <a:r>
              <a:rPr lang="en-US" dirty="0" err="1"/>
              <a:t>kf_kantor_cabang</a:t>
            </a:r>
            <a:r>
              <a:rPr lang="en-US" dirty="0"/>
              <a:t> in </a:t>
            </a:r>
            <a:r>
              <a:rPr lang="en-US" dirty="0" err="1"/>
              <a:t>branch_id</a:t>
            </a:r>
            <a:r>
              <a:rPr lang="en-US" dirty="0"/>
              <a:t> and </a:t>
            </a:r>
            <a:r>
              <a:rPr lang="en-US" dirty="0" err="1"/>
              <a:t>kf_final_transaction</a:t>
            </a:r>
            <a:r>
              <a:rPr lang="en-US" dirty="0"/>
              <a:t> with </a:t>
            </a:r>
            <a:r>
              <a:rPr lang="en-US" dirty="0" err="1"/>
              <a:t>kf_product</a:t>
            </a:r>
            <a:r>
              <a:rPr lang="en-US" dirty="0"/>
              <a:t> in </a:t>
            </a:r>
            <a:r>
              <a:rPr lang="en-US" dirty="0" err="1"/>
              <a:t>product_id</a:t>
            </a:r>
            <a:r>
              <a:rPr lang="en-US" dirty="0"/>
              <a:t>. Then retrieve all columns from </a:t>
            </a:r>
            <a:r>
              <a:rPr lang="en-US" dirty="0" err="1"/>
              <a:t>profit_calculated</a:t>
            </a:r>
            <a:r>
              <a:rPr lang="en-US" dirty="0"/>
              <a:t> and retrieve all table columns from </a:t>
            </a:r>
            <a:r>
              <a:rPr lang="en-US" dirty="0" err="1"/>
              <a:t>analytics_table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9998C-7776-341F-C60B-6A34E9719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81" y="2200369"/>
            <a:ext cx="6606297" cy="2255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FAE4B-AFE0-A3B9-D061-4FCE973DDF19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3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3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3BC86-98BE-8407-676C-7B03895D91DD}"/>
              </a:ext>
            </a:extLst>
          </p:cNvPr>
          <p:cNvSpPr txBox="1"/>
          <p:nvPr/>
        </p:nvSpPr>
        <p:spPr>
          <a:xfrm>
            <a:off x="260195" y="1052338"/>
            <a:ext cx="181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Table Preview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0F958E-0C64-85C4-5489-D67D071887D0}"/>
              </a:ext>
            </a:extLst>
          </p:cNvPr>
          <p:cNvSpPr/>
          <p:nvPr/>
        </p:nvSpPr>
        <p:spPr>
          <a:xfrm>
            <a:off x="111510" y="1346977"/>
            <a:ext cx="8868936" cy="177536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1F634F-85F0-EFF2-191F-5AC6E2E151CD}"/>
              </a:ext>
            </a:extLst>
          </p:cNvPr>
          <p:cNvSpPr/>
          <p:nvPr/>
        </p:nvSpPr>
        <p:spPr>
          <a:xfrm>
            <a:off x="137532" y="3245239"/>
            <a:ext cx="8868936" cy="1775364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B7E08-07C6-82D5-7674-3A5EC6977719}"/>
              </a:ext>
            </a:extLst>
          </p:cNvPr>
          <p:cNvSpPr txBox="1"/>
          <p:nvPr/>
        </p:nvSpPr>
        <p:spPr>
          <a:xfrm>
            <a:off x="1038029" y="981156"/>
            <a:ext cx="767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5"/>
              </a:rPr>
              <a:t>https://lookerstudio.google.com/reporting/82957fd3-208f-4703-8c5f-e0fc70d97c95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B2409-6566-E521-4D43-85394F5B1F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53"/>
          <a:stretch/>
        </p:blipFill>
        <p:spPr>
          <a:xfrm>
            <a:off x="4833992" y="2271149"/>
            <a:ext cx="3910035" cy="273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D6DF85-5230-ED55-41F1-1F4777367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05" y="1417059"/>
            <a:ext cx="4127782" cy="3097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C19597-C5DC-6440-6382-3B948C33F941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8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103;p4">
            <a:extLst>
              <a:ext uri="{FF2B5EF4-FFF2-40B4-BE49-F238E27FC236}">
                <a16:creationId xmlns:a16="http://schemas.microsoft.com/office/drawing/2014/main" id="{99E167D3-680B-FD34-A5D9-156888A5AB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974" y="4185425"/>
            <a:ext cx="1557279" cy="49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10226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10901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 rot="16200000">
            <a:off x="458928" y="808955"/>
            <a:ext cx="3304947" cy="2431800"/>
          </a:xfrm>
          <a:prstGeom prst="roundRect">
            <a:avLst>
              <a:gd name="adj" fmla="val 1666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912550"/>
            <a:ext cx="403142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Muchammad Farchan Fachrudin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867250" y="1604175"/>
            <a:ext cx="3504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Fresh Graduate of Information System Student</a:t>
            </a:r>
            <a:endParaRPr sz="20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895501" y="3678649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Gresik, East Java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57" y="4560675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07" y="3686410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703" y="4185412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835657" y="4404867"/>
            <a:ext cx="3504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dirty="0">
                <a:latin typeface="Rubik Medium"/>
                <a:ea typeface="Rubik Medium"/>
                <a:cs typeface="Rubik Medium"/>
                <a:sym typeface="Rubik Medium"/>
              </a:rPr>
              <a:t>https://www.linkedin.com/in/muchammad-farchan-fachrudin-85230b1b9/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895501" y="4067852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farchanaan345@gmail.com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" name="Google Shape;78;p3">
            <a:extLst>
              <a:ext uri="{FF2B5EF4-FFF2-40B4-BE49-F238E27FC236}">
                <a16:creationId xmlns:a16="http://schemas.microsoft.com/office/drawing/2014/main" id="{235FFA8B-8E95-125A-58E6-5DCB605FAFA9}"/>
              </a:ext>
            </a:extLst>
          </p:cNvPr>
          <p:cNvSpPr txBox="1"/>
          <p:nvPr/>
        </p:nvSpPr>
        <p:spPr>
          <a:xfrm>
            <a:off x="5031703" y="2496683"/>
            <a:ext cx="3504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 fresh graduate of information systems student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Trunojoyo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University, Madura. I am actively involved in many things, such as mobile and website UI/UX design, creating websites, and data analysis. I am constantly trying to improve my skills and explore new insights. Apart from that, my hobbies include swimming and cycling.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4469393" cy="29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was the first pharmaceutical industrial company in Indonesia which was founded by the Dutch East Indies Government in 1817. The name of this company was originally NV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Chemicalien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Handle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Rathkamp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&amp; Co. Based on the nationalization policy of former Dutch companies in the early days of independence, in 1958, the Government of the Republic of Indonesia merged a number of pharmaceutical companies into PNF (Pharmaceutical State Company)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Bhinneka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. Then on August 16 1971, the legal entity form of PNF was changed to a Limited Liability Company, so the company name changed to PT Kimia </a:t>
            </a:r>
            <a:r>
              <a:rPr lang="en-US" sz="1200" b="1" dirty="0" err="1"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 (Persero).</a:t>
            </a: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250" y="1456568"/>
            <a:ext cx="3104925" cy="11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93BAF5-947C-FE79-CB12-13FD2988D1F8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997391"/>
            <a:ext cx="8340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This project aims to provide in-depth insight into Kimia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Farma's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sales performance through detailed data analysis using the data provided. The first step is to import the dataset into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BigQuery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platform to ensure the required data is available. Step two, create an analysis table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BigQuery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to identify sales patterns, consumer interests, and sales distribution patterns. And the third, create a dashboard visualization of the data pattern. The results of the analysis provide valuable insights into Kimia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Farma's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sales performance, including the factors that influence it. </a:t>
            </a: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F57F8-23FB-D020-CBD7-AFCDC6B3D340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5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The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Challenges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BF43AE-BFAF-B64E-0597-25A09CFEA13F}"/>
              </a:ext>
            </a:extLst>
          </p:cNvPr>
          <p:cNvSpPr/>
          <p:nvPr/>
        </p:nvSpPr>
        <p:spPr>
          <a:xfrm>
            <a:off x="452012" y="1364951"/>
            <a:ext cx="1910805" cy="557561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#1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A3E439-B265-82B7-1540-1BC4F3799DA9}"/>
              </a:ext>
            </a:extLst>
          </p:cNvPr>
          <p:cNvSpPr/>
          <p:nvPr/>
        </p:nvSpPr>
        <p:spPr>
          <a:xfrm>
            <a:off x="3616597" y="1413599"/>
            <a:ext cx="1910805" cy="557561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#2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C102A-DAA8-31C4-E989-596AF56C130F}"/>
              </a:ext>
            </a:extLst>
          </p:cNvPr>
          <p:cNvSpPr/>
          <p:nvPr/>
        </p:nvSpPr>
        <p:spPr>
          <a:xfrm>
            <a:off x="6806697" y="1413598"/>
            <a:ext cx="1910805" cy="557561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 #3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2DFA0-6A9C-B0C1-CFF4-57D833B5EB8E}"/>
              </a:ext>
            </a:extLst>
          </p:cNvPr>
          <p:cNvSpPr txBox="1"/>
          <p:nvPr/>
        </p:nvSpPr>
        <p:spPr>
          <a:xfrm>
            <a:off x="558063" y="2009239"/>
            <a:ext cx="1698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Importing Dataset to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A0C3D-DDED-E952-2472-BD137CFFCEEB}"/>
              </a:ext>
            </a:extLst>
          </p:cNvPr>
          <p:cNvSpPr txBox="1"/>
          <p:nvPr/>
        </p:nvSpPr>
        <p:spPr>
          <a:xfrm>
            <a:off x="3722648" y="2048530"/>
            <a:ext cx="1698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Create Analytics </a:t>
            </a:r>
            <a:r>
              <a:rPr lang="en-US" dirty="0" err="1"/>
              <a:t>Tabel</a:t>
            </a:r>
            <a:r>
              <a:rPr lang="en-US" dirty="0"/>
              <a:t> in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6B201-82C8-F47F-E44E-A9A286196793}"/>
              </a:ext>
            </a:extLst>
          </p:cNvPr>
          <p:cNvSpPr txBox="1"/>
          <p:nvPr/>
        </p:nvSpPr>
        <p:spPr>
          <a:xfrm>
            <a:off x="6806697" y="2048530"/>
            <a:ext cx="19108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Create Performance Dashboard in Google Looker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085B429-F751-B06C-E540-715EF6D1CE98}"/>
              </a:ext>
            </a:extLst>
          </p:cNvPr>
          <p:cNvSpPr/>
          <p:nvPr/>
        </p:nvSpPr>
        <p:spPr>
          <a:xfrm>
            <a:off x="2728332" y="1620644"/>
            <a:ext cx="654205" cy="2007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E3ECE6A-6569-5D82-4372-D80A17DD580E}"/>
              </a:ext>
            </a:extLst>
          </p:cNvPr>
          <p:cNvSpPr/>
          <p:nvPr/>
        </p:nvSpPr>
        <p:spPr>
          <a:xfrm>
            <a:off x="5877118" y="1592017"/>
            <a:ext cx="654205" cy="2007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ED024-B2F4-92BC-D5D3-64DBF7E0206B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5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9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5140E6-BF13-CF1B-3DAA-B779ABC2C779}"/>
              </a:ext>
            </a:extLst>
          </p:cNvPr>
          <p:cNvSpPr/>
          <p:nvPr/>
        </p:nvSpPr>
        <p:spPr>
          <a:xfrm>
            <a:off x="340499" y="1430011"/>
            <a:ext cx="1785666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Prepare the data set to be used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50398-9286-2D5F-B898-3215D913A140}"/>
              </a:ext>
            </a:extLst>
          </p:cNvPr>
          <p:cNvSpPr/>
          <p:nvPr/>
        </p:nvSpPr>
        <p:spPr>
          <a:xfrm>
            <a:off x="2396407" y="1449197"/>
            <a:ext cx="2454739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project in Google Cloud Project (GCP) with the name </a:t>
            </a:r>
            <a:r>
              <a:rPr lang="en-US" dirty="0" err="1"/>
              <a:t>Rakamin_KF_Analytics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6A26AD-4E92-FF38-1371-C0C669707305}"/>
              </a:ext>
            </a:extLst>
          </p:cNvPr>
          <p:cNvSpPr/>
          <p:nvPr/>
        </p:nvSpPr>
        <p:spPr>
          <a:xfrm>
            <a:off x="5121388" y="1449197"/>
            <a:ext cx="1741063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</a:t>
            </a:r>
            <a:r>
              <a:rPr lang="en-US" dirty="0" err="1"/>
              <a:t>BigQuery</a:t>
            </a:r>
            <a:r>
              <a:rPr lang="en-US" dirty="0"/>
              <a:t> console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73C0EF-A383-58FF-E7A5-4D3070D2C003}"/>
              </a:ext>
            </a:extLst>
          </p:cNvPr>
          <p:cNvSpPr/>
          <p:nvPr/>
        </p:nvSpPr>
        <p:spPr>
          <a:xfrm>
            <a:off x="7132693" y="1430011"/>
            <a:ext cx="1741063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Dataset: ‘</a:t>
            </a:r>
            <a:r>
              <a:rPr lang="en-US" dirty="0" err="1"/>
              <a:t>Kimia_farma</a:t>
            </a:r>
            <a:r>
              <a:rPr lang="en-US" dirty="0"/>
              <a:t>’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5569C1-F7CC-2F54-F005-913EEEF619C9}"/>
              </a:ext>
            </a:extLst>
          </p:cNvPr>
          <p:cNvSpPr/>
          <p:nvPr/>
        </p:nvSpPr>
        <p:spPr>
          <a:xfrm>
            <a:off x="6683296" y="2501896"/>
            <a:ext cx="1741063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the dataset into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C2C0F5-8533-EA74-32E4-E051D8B4D6B4}"/>
              </a:ext>
            </a:extLst>
          </p:cNvPr>
          <p:cNvSpPr/>
          <p:nvPr/>
        </p:nvSpPr>
        <p:spPr>
          <a:xfrm>
            <a:off x="3701468" y="2501896"/>
            <a:ext cx="1741063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import dataset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CCBDC1-216A-FBC3-D44E-AB3103121686}"/>
              </a:ext>
            </a:extLst>
          </p:cNvPr>
          <p:cNvSpPr/>
          <p:nvPr/>
        </p:nvSpPr>
        <p:spPr>
          <a:xfrm>
            <a:off x="719640" y="2501896"/>
            <a:ext cx="1741063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SQL Query for creating a new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A2B5A-82E7-5588-3D15-8C9B6F96DB21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126165" y="1864276"/>
            <a:ext cx="270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2355FD-61AB-197A-0CB2-3C25C0A9420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851146" y="1883462"/>
            <a:ext cx="270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342762-570F-0041-251B-1D399E1BC7F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62451" y="1883462"/>
            <a:ext cx="270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63DFDA-4E98-C2D1-6492-C0BE3E19F3B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003225" y="2298541"/>
            <a:ext cx="0" cy="203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E2FFEE-CF37-F2E7-B339-AE4C02BEB29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5442531" y="2936161"/>
            <a:ext cx="12407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FF1896-3286-A053-EE85-E356E17255B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460703" y="2936161"/>
            <a:ext cx="12407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377F255-CCC3-F030-3F80-00FD60842987}"/>
              </a:ext>
            </a:extLst>
          </p:cNvPr>
          <p:cNvSpPr/>
          <p:nvPr/>
        </p:nvSpPr>
        <p:spPr>
          <a:xfrm>
            <a:off x="6758373" y="3728552"/>
            <a:ext cx="1590908" cy="868530"/>
          </a:xfrm>
          <a:prstGeom prst="roundRect">
            <a:avLst/>
          </a:prstGeom>
          <a:solidFill>
            <a:srgbClr val="009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kf_final_transaction.csv</a:t>
            </a:r>
          </a:p>
          <a:p>
            <a:r>
              <a:rPr lang="en-US" sz="1000" dirty="0"/>
              <a:t>kf_inventory.csv</a:t>
            </a:r>
          </a:p>
          <a:p>
            <a:r>
              <a:rPr lang="en-US" sz="1000" dirty="0"/>
              <a:t>kf_kantor_cabang.csv</a:t>
            </a:r>
          </a:p>
          <a:p>
            <a:r>
              <a:rPr lang="en-US" sz="1000" dirty="0"/>
              <a:t>kf_product.csv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5D652F-64AD-DBEC-DC60-76511D306A40}"/>
              </a:ext>
            </a:extLst>
          </p:cNvPr>
          <p:cNvCxnSpPr>
            <a:cxnSpLocks/>
            <a:stCxn id="6" idx="2"/>
            <a:endCxn id="33" idx="0"/>
          </p:cNvCxnSpPr>
          <p:nvPr/>
        </p:nvCxnSpPr>
        <p:spPr>
          <a:xfrm flipH="1">
            <a:off x="7553827" y="3370426"/>
            <a:ext cx="1" cy="358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3E9C12-5D0B-C4FF-1AF7-CACEB08D2856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5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Sintax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7F844-9D5E-5665-5CE4-7BDA96CB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92" r="31704" b="81705"/>
          <a:stretch/>
        </p:blipFill>
        <p:spPr>
          <a:xfrm>
            <a:off x="448800" y="2704446"/>
            <a:ext cx="6152996" cy="525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2F65A-EBA4-6224-9CFC-A14AE1FEBB30}"/>
              </a:ext>
            </a:extLst>
          </p:cNvPr>
          <p:cNvSpPr txBox="1"/>
          <p:nvPr/>
        </p:nvSpPr>
        <p:spPr>
          <a:xfrm>
            <a:off x="426498" y="1104601"/>
            <a:ext cx="7684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SQL syntax serves to create a new table named </a:t>
            </a:r>
            <a:r>
              <a:rPr lang="en-US" dirty="0" err="1"/>
              <a:t>analytics_table</a:t>
            </a:r>
            <a:r>
              <a:rPr lang="en-US" dirty="0"/>
              <a:t> in </a:t>
            </a:r>
            <a:r>
              <a:rPr lang="en-US" dirty="0" err="1"/>
              <a:t>kimia_farma</a:t>
            </a:r>
            <a:r>
              <a:rPr lang="en-US" dirty="0"/>
              <a:t> database. The new table is populated with data selected from existing tables such as </a:t>
            </a:r>
            <a:r>
              <a:rPr lang="en-US" dirty="0" err="1"/>
              <a:t>kf_final_transaction</a:t>
            </a:r>
            <a:r>
              <a:rPr lang="en-US" dirty="0"/>
              <a:t>, </a:t>
            </a:r>
            <a:r>
              <a:rPr lang="en-US" dirty="0" err="1"/>
              <a:t>kf_inventory</a:t>
            </a:r>
            <a:r>
              <a:rPr lang="en-US" dirty="0"/>
              <a:t>, </a:t>
            </a:r>
            <a:r>
              <a:rPr lang="en-US" dirty="0" err="1"/>
              <a:t>kf_kantor_cabang</a:t>
            </a:r>
            <a:r>
              <a:rPr lang="en-US" dirty="0"/>
              <a:t>, and </a:t>
            </a:r>
            <a:r>
              <a:rPr lang="en-US" dirty="0" err="1"/>
              <a:t>kf_product</a:t>
            </a:r>
            <a:r>
              <a:rPr lang="en-US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97E8E-ACDD-C180-B7E5-F63DF4AB9689}"/>
              </a:ext>
            </a:extLst>
          </p:cNvPr>
          <p:cNvSpPr txBox="1"/>
          <p:nvPr/>
        </p:nvSpPr>
        <p:spPr>
          <a:xfrm>
            <a:off x="389327" y="1866059"/>
            <a:ext cx="7684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variables </a:t>
            </a:r>
            <a:r>
              <a:rPr lang="en-US" dirty="0" err="1"/>
              <a:t>Profits_calculated</a:t>
            </a:r>
            <a:r>
              <a:rPr lang="en-US" dirty="0"/>
              <a:t> be used as CTE (Common Table Expression) in this case CTE will make it easier to help make SQL queries easier to understand and can help to reduce code repetition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BF07A-B4F4-96CC-9566-D244F40A0979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6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Sintax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7F844-9D5E-5665-5CE4-7BDA96CB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" t="17673" r="31585" b="60769"/>
          <a:stretch/>
        </p:blipFill>
        <p:spPr>
          <a:xfrm>
            <a:off x="508273" y="1850605"/>
            <a:ext cx="6152996" cy="2023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2F65A-EBA4-6224-9CFC-A14AE1FEBB30}"/>
              </a:ext>
            </a:extLst>
          </p:cNvPr>
          <p:cNvSpPr txBox="1"/>
          <p:nvPr/>
        </p:nvSpPr>
        <p:spPr>
          <a:xfrm>
            <a:off x="426498" y="1104601"/>
            <a:ext cx="8291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SELECT statement fetches data from the specified tables (</a:t>
            </a:r>
            <a:r>
              <a:rPr lang="en-US" dirty="0" err="1"/>
              <a:t>kf_final_transaction</a:t>
            </a:r>
            <a:r>
              <a:rPr lang="en-US" dirty="0"/>
              <a:t>, </a:t>
            </a:r>
            <a:r>
              <a:rPr lang="en-US" dirty="0" err="1"/>
              <a:t>kf_kantor_cabang</a:t>
            </a:r>
            <a:r>
              <a:rPr lang="en-US" dirty="0"/>
              <a:t>, and </a:t>
            </a:r>
            <a:r>
              <a:rPr lang="en-US" dirty="0" err="1"/>
              <a:t>kf_product</a:t>
            </a:r>
            <a:r>
              <a:rPr lang="en-US" dirty="0"/>
              <a:t>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E86CC-372A-6433-5055-B6D41C6AEF31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254502" y="504301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+mj-lt"/>
              <a:buAutoNum type="arabicPeriod" startAt="2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Sintax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7F844-9D5E-5665-5CE4-7BDA96CB40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9" t="40323" r="32292" b="41020"/>
          <a:stretch/>
        </p:blipFill>
        <p:spPr>
          <a:xfrm>
            <a:off x="426498" y="1980611"/>
            <a:ext cx="6152996" cy="175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2F65A-EBA4-6224-9CFC-A14AE1FEBB30}"/>
              </a:ext>
            </a:extLst>
          </p:cNvPr>
          <p:cNvSpPr txBox="1"/>
          <p:nvPr/>
        </p:nvSpPr>
        <p:spPr>
          <a:xfrm>
            <a:off x="426498" y="1104601"/>
            <a:ext cx="829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sql</a:t>
            </a:r>
            <a:r>
              <a:rPr lang="en-US" dirty="0"/>
              <a:t> query below serves to calculate the percentage of profit earned (converted into the </a:t>
            </a:r>
            <a:r>
              <a:rPr lang="en-US" dirty="0" err="1"/>
              <a:t>presentase_gross_laba</a:t>
            </a:r>
            <a:r>
              <a:rPr lang="en-US" dirty="0"/>
              <a:t> attribute) and calculate the price after obtaining a discount (converted into the </a:t>
            </a:r>
            <a:r>
              <a:rPr lang="en-US" dirty="0" err="1"/>
              <a:t>nett_sales</a:t>
            </a:r>
            <a:r>
              <a:rPr lang="en-US" dirty="0"/>
              <a:t> attribute)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717E6-2224-B323-7F80-ACB47A8E0E50}"/>
              </a:ext>
            </a:extLst>
          </p:cNvPr>
          <p:cNvSpPr txBox="1"/>
          <p:nvPr/>
        </p:nvSpPr>
        <p:spPr>
          <a:xfrm>
            <a:off x="0" y="4562367"/>
            <a:ext cx="3014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Project explanation video here!</a:t>
            </a:r>
          </a:p>
          <a:p>
            <a:pPr algn="ctr"/>
            <a:r>
              <a:rPr lang="en-US" dirty="0">
                <a:hlinkClick r:id="rId6"/>
              </a:rPr>
              <a:t>https://youtu.be/Sx5v_Zbsqls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700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</Words>
  <Application>Microsoft Office PowerPoint</Application>
  <PresentationFormat>On-screen Show (16:9)</PresentationFormat>
  <Paragraphs>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inherit</vt:lpstr>
      <vt:lpstr>Rubik Light</vt:lpstr>
      <vt:lpstr>Rubik SemiBold</vt:lpstr>
      <vt:lpstr>Arial</vt:lpstr>
      <vt:lpstr>Rubik</vt:lpstr>
      <vt:lpstr>Rubik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MFarchanF</dc:creator>
  <cp:lastModifiedBy>Muchammad Farchan Fachrudin</cp:lastModifiedBy>
  <cp:revision>1</cp:revision>
  <dcterms:modified xsi:type="dcterms:W3CDTF">2024-05-13T14:22:33Z</dcterms:modified>
</cp:coreProperties>
</file>